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69" r:id="rId2"/>
    <p:sldId id="268" r:id="rId3"/>
    <p:sldId id="270" r:id="rId4"/>
    <p:sldId id="271" r:id="rId5"/>
    <p:sldId id="272" r:id="rId6"/>
  </p:sldIdLst>
  <p:sldSz cx="9144000" cy="6858000" type="screen4x3"/>
  <p:notesSz cx="7102475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0099CC"/>
    <a:srgbClr val="808080"/>
    <a:srgbClr val="006600"/>
    <a:srgbClr val="FFCC66"/>
    <a:srgbClr val="FF00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10" autoAdjust="0"/>
    <p:restoredTop sz="94660"/>
  </p:normalViewPr>
  <p:slideViewPr>
    <p:cSldViewPr>
      <p:cViewPr varScale="1">
        <p:scale>
          <a:sx n="82" d="100"/>
          <a:sy n="82" d="100"/>
        </p:scale>
        <p:origin x="-23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5" d="100"/>
          <a:sy n="45" d="100"/>
        </p:scale>
        <p:origin x="-1565" y="-91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9219046216708695E-2"/>
          <c:w val="1"/>
          <c:h val="0.8523909002227089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收視率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99CC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9933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0"/>
                  <c:y val="-1.14849466485733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>
                    <a:latin typeface="Times New Roman" pitchFamily="18" charset="0"/>
                    <a:cs typeface="Times New Roman" pitchFamily="18" charset="0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工作表1!$A$2:$A$6</c:f>
              <c:strCache>
                <c:ptCount val="5"/>
                <c:pt idx="0">
                  <c:v>牽手</c:v>
                </c:pt>
                <c:pt idx="1">
                  <c:v>父與子</c:v>
                </c:pt>
                <c:pt idx="2">
                  <c:v>穆桂英掛帥</c:v>
                </c:pt>
                <c:pt idx="3">
                  <c:v>後宮甄嬛傳</c:v>
                </c:pt>
                <c:pt idx="4">
                  <c:v>百萬小學堂</c:v>
                </c:pt>
              </c:strCache>
            </c:strRef>
          </c:cat>
          <c:val>
            <c:numRef>
              <c:f>工作表1!$B$2:$B$6</c:f>
              <c:numCache>
                <c:formatCode>0.00%</c:formatCode>
                <c:ptCount val="5"/>
                <c:pt idx="0">
                  <c:v>3.9399999999999998E-2</c:v>
                </c:pt>
                <c:pt idx="1">
                  <c:v>3.3799999999999997E-2</c:v>
                </c:pt>
                <c:pt idx="2">
                  <c:v>1.8600000000000002E-2</c:v>
                </c:pt>
                <c:pt idx="3">
                  <c:v>1.6500000000000001E-2</c:v>
                </c:pt>
                <c:pt idx="4">
                  <c:v>6.1999999999999998E-3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0"/>
        <c:shape val="cylinder"/>
        <c:axId val="189453440"/>
        <c:axId val="190757888"/>
        <c:axId val="0"/>
      </c:bar3DChart>
      <c:catAx>
        <c:axId val="18945344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2300">
                <a:latin typeface="華康細黑體" pitchFamily="49" charset="-120"/>
                <a:ea typeface="華康細黑體" pitchFamily="49" charset="-120"/>
              </a:defRPr>
            </a:pPr>
            <a:endParaRPr lang="zh-TW"/>
          </a:p>
        </c:txPr>
        <c:crossAx val="190757888"/>
        <c:crosses val="autoZero"/>
        <c:auto val="1"/>
        <c:lblAlgn val="ctr"/>
        <c:lblOffset val="100"/>
        <c:noMultiLvlLbl val="0"/>
      </c:catAx>
      <c:valAx>
        <c:axId val="190757888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89453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9219046216708695E-2"/>
          <c:w val="1"/>
          <c:h val="0.8523909002227089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收視率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99CC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9933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4.1666666666666536E-3"/>
                  <c:y val="-1.14157161238937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9444444444444441E-3"/>
                  <c:y val="-2.65627692879169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888888888888888E-2"/>
                  <c:y val="-1.3281384643958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444444444444441E-3"/>
                  <c:y val="-1.59376615727501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>
                    <a:latin typeface="Times New Roman" pitchFamily="18" charset="0"/>
                    <a:cs typeface="Times New Roman" pitchFamily="18" charset="0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工作表1!$A$2:$A$5</c:f>
              <c:strCache>
                <c:ptCount val="4"/>
                <c:pt idx="0">
                  <c:v>向前走向愛走</c:v>
                </c:pt>
                <c:pt idx="1">
                  <c:v>粉愛粉愛你</c:v>
                </c:pt>
                <c:pt idx="2">
                  <c:v>絕對達令</c:v>
                </c:pt>
                <c:pt idx="3">
                  <c:v>幸福3顆星</c:v>
                </c:pt>
              </c:strCache>
            </c:strRef>
          </c:cat>
          <c:val>
            <c:numRef>
              <c:f>工作表1!$B$2:$B$5</c:f>
              <c:numCache>
                <c:formatCode>0.00%</c:formatCode>
                <c:ptCount val="4"/>
                <c:pt idx="0">
                  <c:v>2.5000000000000001E-2</c:v>
                </c:pt>
                <c:pt idx="1">
                  <c:v>9.1999999999999998E-3</c:v>
                </c:pt>
                <c:pt idx="2">
                  <c:v>7.6E-3</c:v>
                </c:pt>
                <c:pt idx="3">
                  <c:v>6.0000000000000001E-3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0"/>
        <c:shape val="cylinder"/>
        <c:axId val="191907328"/>
        <c:axId val="192008192"/>
        <c:axId val="0"/>
      </c:bar3DChart>
      <c:catAx>
        <c:axId val="19190732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2300">
                <a:latin typeface="華康細黑體" pitchFamily="49" charset="-120"/>
                <a:ea typeface="華康細黑體" pitchFamily="49" charset="-120"/>
              </a:defRPr>
            </a:pPr>
            <a:endParaRPr lang="zh-TW"/>
          </a:p>
        </c:txPr>
        <c:crossAx val="192008192"/>
        <c:crosses val="autoZero"/>
        <c:auto val="1"/>
        <c:lblAlgn val="ctr"/>
        <c:lblOffset val="100"/>
        <c:noMultiLvlLbl val="0"/>
      </c:catAx>
      <c:valAx>
        <c:axId val="192008192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91907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9219046216708695E-2"/>
          <c:w val="1"/>
          <c:h val="0.8523909002227089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收視率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99CC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9933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6.9444444444444319E-3"/>
                  <c:y val="-7.96883078637509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7222222222222224E-3"/>
                  <c:y val="-1.0625107715166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111111111111059E-2"/>
                  <c:y val="-1.3281384643958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1666666666666666E-3"/>
                  <c:y val="-5.31255385758339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5555555555555558E-3"/>
                  <c:y val="2.65627692879169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>
                    <a:latin typeface="Times New Roman" pitchFamily="18" charset="0"/>
                    <a:cs typeface="Times New Roman" pitchFamily="18" charset="0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工作表1!$A$2:$A$6</c:f>
              <c:strCache>
                <c:ptCount val="5"/>
                <c:pt idx="0">
                  <c:v>豬哥會社</c:v>
                </c:pt>
                <c:pt idx="1">
                  <c:v>明日之星</c:v>
                </c:pt>
                <c:pt idx="2">
                  <c:v>超級偶像</c:v>
                </c:pt>
                <c:pt idx="3">
                  <c:v>百萬大歌星</c:v>
                </c:pt>
                <c:pt idx="4">
                  <c:v>好膽你就來</c:v>
                </c:pt>
              </c:strCache>
            </c:strRef>
          </c:cat>
          <c:val>
            <c:numRef>
              <c:f>工作表1!$B$2:$B$6</c:f>
              <c:numCache>
                <c:formatCode>0.00%</c:formatCode>
                <c:ptCount val="5"/>
                <c:pt idx="0">
                  <c:v>4.6500000000000007E-2</c:v>
                </c:pt>
                <c:pt idx="1">
                  <c:v>4.0300000000000002E-2</c:v>
                </c:pt>
                <c:pt idx="2">
                  <c:v>1.7600000000000001E-2</c:v>
                </c:pt>
                <c:pt idx="3">
                  <c:v>1.41E-2</c:v>
                </c:pt>
                <c:pt idx="4">
                  <c:v>1.38E-2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0"/>
        <c:shape val="cylinder"/>
        <c:axId val="195665280"/>
        <c:axId val="196329856"/>
        <c:axId val="0"/>
      </c:bar3DChart>
      <c:catAx>
        <c:axId val="19566528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2300">
                <a:latin typeface="華康細黑體" pitchFamily="49" charset="-120"/>
                <a:ea typeface="華康細黑體" pitchFamily="49" charset="-120"/>
              </a:defRPr>
            </a:pPr>
            <a:endParaRPr lang="zh-TW"/>
          </a:p>
        </c:txPr>
        <c:crossAx val="196329856"/>
        <c:crosses val="autoZero"/>
        <c:auto val="1"/>
        <c:lblAlgn val="ctr"/>
        <c:lblOffset val="100"/>
        <c:noMultiLvlLbl val="0"/>
      </c:catAx>
      <c:valAx>
        <c:axId val="196329856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956652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9219046216708695E-2"/>
          <c:w val="1"/>
          <c:h val="0.7833277000741247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收視率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99CC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9933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</c:spPr>
          </c:dPt>
          <c:dLbls>
            <c:txPr>
              <a:bodyPr/>
              <a:lstStyle/>
              <a:p>
                <a:pPr>
                  <a:defRPr sz="2400">
                    <a:latin typeface="Times New Roman" pitchFamily="18" charset="0"/>
                    <a:cs typeface="Times New Roman" pitchFamily="18" charset="0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工作表1!$A$2:$A$6</c:f>
              <c:strCache>
                <c:ptCount val="5"/>
                <c:pt idx="0">
                  <c:v>綜藝大集合</c:v>
                </c:pt>
                <c:pt idx="1">
                  <c:v>超級
模王大道</c:v>
                </c:pt>
                <c:pt idx="2">
                  <c:v>鑽石夜總會</c:v>
                </c:pt>
                <c:pt idx="3">
                  <c:v>成名一瞬間</c:v>
                </c:pt>
                <c:pt idx="4">
                  <c:v>POWER 
SUNDAY</c:v>
                </c:pt>
              </c:strCache>
            </c:strRef>
          </c:cat>
          <c:val>
            <c:numRef>
              <c:f>工作表1!$B$2:$B$6</c:f>
              <c:numCache>
                <c:formatCode>0.00%</c:formatCode>
                <c:ptCount val="5"/>
                <c:pt idx="0">
                  <c:v>3.4099999999999998E-2</c:v>
                </c:pt>
                <c:pt idx="1">
                  <c:v>2.2599999999999999E-2</c:v>
                </c:pt>
                <c:pt idx="2">
                  <c:v>1.7600000000000001E-2</c:v>
                </c:pt>
                <c:pt idx="3">
                  <c:v>1.2E-2</c:v>
                </c:pt>
                <c:pt idx="4">
                  <c:v>1.1399999999999999E-2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0"/>
        <c:shape val="cylinder"/>
        <c:axId val="204899840"/>
        <c:axId val="208206848"/>
        <c:axId val="0"/>
      </c:bar3DChart>
      <c:catAx>
        <c:axId val="20489984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2100">
                <a:latin typeface="華康細黑體" pitchFamily="49" charset="-120"/>
                <a:ea typeface="華康細黑體" pitchFamily="49" charset="-120"/>
              </a:defRPr>
            </a:pPr>
            <a:endParaRPr lang="zh-TW"/>
          </a:p>
        </c:txPr>
        <c:crossAx val="208206848"/>
        <c:crosses val="autoZero"/>
        <c:auto val="1"/>
        <c:lblAlgn val="ctr"/>
        <c:lblOffset val="100"/>
        <c:noMultiLvlLbl val="0"/>
      </c:catAx>
      <c:valAx>
        <c:axId val="208206848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204899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739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zh-TW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3092" y="0"/>
            <a:ext cx="3077739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altLang="zh-TW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106"/>
            <a:ext cx="3077739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zh-TW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3092" y="9721106"/>
            <a:ext cx="3077739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1DDE4F5D-FCBF-49E3-A5C8-4F0CB5B0A81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743379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739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zh-TW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3092" y="0"/>
            <a:ext cx="3077739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altLang="zh-TW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248" y="4861441"/>
            <a:ext cx="5681980" cy="4605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7739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zh-TW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3092" y="9721106"/>
            <a:ext cx="3077739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56CB2746-5DAA-4C4E-8C19-82B65336034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423451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8208912" cy="1470025"/>
          </a:xfrm>
        </p:spPr>
        <p:txBody>
          <a:bodyPr/>
          <a:lstStyle>
            <a:lvl1pPr algn="l">
              <a:defRPr sz="10000" b="0" cap="none" spc="0">
                <a:ln w="38100" cmpd="sng">
                  <a:solidFill>
                    <a:srgbClr val="FFFFFF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620000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華康超黑體" pitchFamily="49" charset="-120"/>
                <a:ea typeface="華康超黑體" pitchFamily="49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67544" y="2711351"/>
            <a:ext cx="6400800" cy="1752600"/>
          </a:xfrm>
        </p:spPr>
        <p:txBody>
          <a:bodyPr/>
          <a:lstStyle>
            <a:lvl1pPr marL="0" indent="0" algn="l">
              <a:buNone/>
              <a:defRPr sz="5000">
                <a:latin typeface="華康細黑體" pitchFamily="49" charset="-120"/>
                <a:ea typeface="華康細黑體" pitchFamily="49" charset="-12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5BBFB2-E5FF-4E64-B79A-DBAF1EC5A1EC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8" name="Rectangle 17"/>
          <p:cNvSpPr>
            <a:spLocks noChangeArrowheads="1"/>
          </p:cNvSpPr>
          <p:nvPr userDrawn="1"/>
        </p:nvSpPr>
        <p:spPr bwMode="auto">
          <a:xfrm>
            <a:off x="0" y="6453337"/>
            <a:ext cx="9144000" cy="40466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TW" altLang="en-US"/>
          </a:p>
        </p:txBody>
      </p:sp>
      <p:pic>
        <p:nvPicPr>
          <p:cNvPr id="7" name="Picture 21" descr="MCj04398300000[1]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415" y="1988840"/>
            <a:ext cx="5004048" cy="500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7"/>
          <p:cNvSpPr>
            <a:spLocks noChangeArrowheads="1"/>
          </p:cNvSpPr>
          <p:nvPr userDrawn="1"/>
        </p:nvSpPr>
        <p:spPr bwMode="auto">
          <a:xfrm>
            <a:off x="0" y="0"/>
            <a:ext cx="9144000" cy="40466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TW" altLang="en-US"/>
          </a:p>
        </p:txBody>
      </p:sp>
      <p:pic>
        <p:nvPicPr>
          <p:cNvPr id="44037" name="Picture 5" descr="C:\Documents and Settings\user\Local Settings\Temporary Internet Files\Content.IE5\C4260T7K\MC900389156[1]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013176"/>
            <a:ext cx="2520280" cy="183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559063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F0E4DD-E69C-4236-8BC8-BAE8E98D6D9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84654584"/>
      </p:ext>
    </p:extLst>
  </p:cSld>
  <p:clrMapOvr>
    <a:masterClrMapping/>
  </p:clrMapOvr>
  <p:transition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42088" y="115888"/>
            <a:ext cx="2144712" cy="601027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07950" y="115888"/>
            <a:ext cx="6281738" cy="601027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BF052D-E6D3-424D-B8F3-447B26F02CE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94538605"/>
      </p:ext>
    </p:extLst>
  </p:cSld>
  <p:clrMapOvr>
    <a:masterClrMapping/>
  </p:clrMapOvr>
  <p:transition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894D9-B46D-43BD-A05E-E53B8D2D7517}" type="slidenum">
              <a:rPr lang="en-US" altLang="zh-TW" smtClean="0"/>
              <a:pPr/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74201330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B4E68-3620-4368-A50A-79B99185A23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26590233"/>
      </p:ext>
    </p:extLst>
  </p:cSld>
  <p:clrMapOvr>
    <a:masterClrMapping/>
  </p:clrMapOvr>
  <p:transition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EFFC8D-872D-4EDB-B120-24B88A3FF55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70340073"/>
      </p:ext>
    </p:extLst>
  </p:cSld>
  <p:clrMapOvr>
    <a:masterClrMapping/>
  </p:clrMapOvr>
  <p:transition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01EA6B-7959-4EA6-A40A-526A0A7351F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07147060"/>
      </p:ext>
    </p:extLst>
  </p:cSld>
  <p:clrMapOvr>
    <a:masterClrMapping/>
  </p:clrMapOvr>
  <p:transition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E61C90-F117-40EA-9434-C2C0F06A5C0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10628490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C142A0-B917-40A7-A28A-CC9745A3B7D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20122875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07CC70-C87D-4BC8-905D-264547715E2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55936951"/>
      </p:ext>
    </p:extLst>
  </p:cSld>
  <p:clrMapOvr>
    <a:masterClrMapping/>
  </p:clrMapOvr>
  <p:transition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37072-04D3-4925-BC14-E6D4FC509D6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26338127"/>
      </p:ext>
    </p:extLst>
  </p:cSld>
  <p:clrMapOvr>
    <a:masterClrMapping/>
  </p:clrMapOvr>
  <p:transition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7299" y="44624"/>
            <a:ext cx="7713093" cy="85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  <p:sp>
        <p:nvSpPr>
          <p:cNvPr id="1036" name="AutoShape 12"/>
          <p:cNvSpPr>
            <a:spLocks noChangeArrowheads="1"/>
          </p:cNvSpPr>
          <p:nvPr userDrawn="1"/>
        </p:nvSpPr>
        <p:spPr bwMode="auto">
          <a:xfrm>
            <a:off x="-180528" y="1052736"/>
            <a:ext cx="3562351" cy="144463"/>
          </a:xfrm>
          <a:prstGeom prst="parallelogram">
            <a:avLst>
              <a:gd name="adj" fmla="val 100007"/>
            </a:avLst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41" name="Rectangle 17"/>
          <p:cNvSpPr>
            <a:spLocks noChangeArrowheads="1"/>
          </p:cNvSpPr>
          <p:nvPr userDrawn="1"/>
        </p:nvSpPr>
        <p:spPr bwMode="auto">
          <a:xfrm>
            <a:off x="0" y="6453337"/>
            <a:ext cx="9144000" cy="40466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9244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53336"/>
            <a:ext cx="3248000" cy="404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0">
                <a:solidFill>
                  <a:schemeClr val="tx1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74904" y="639244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43894D9-B46D-43BD-A05E-E53B8D2D7517}" type="slidenum">
              <a:rPr lang="en-US" altLang="zh-TW" smtClean="0"/>
              <a:pPr/>
              <a:t>‹#›</a:t>
            </a:fld>
            <a:endParaRPr lang="en-US" altLang="zh-TW" dirty="0"/>
          </a:p>
        </p:txBody>
      </p:sp>
      <p:pic>
        <p:nvPicPr>
          <p:cNvPr id="1045" name="Picture 21" descr="MCj04398300000[1]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0"/>
            <a:ext cx="1403350" cy="140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12"/>
          <p:cNvSpPr>
            <a:spLocks noChangeArrowheads="1"/>
          </p:cNvSpPr>
          <p:nvPr userDrawn="1"/>
        </p:nvSpPr>
        <p:spPr bwMode="auto">
          <a:xfrm>
            <a:off x="3347896" y="1052736"/>
            <a:ext cx="288000" cy="144463"/>
          </a:xfrm>
          <a:prstGeom prst="parallelogram">
            <a:avLst>
              <a:gd name="adj" fmla="val 100007"/>
            </a:avLst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3" name="AutoShape 12"/>
          <p:cNvSpPr>
            <a:spLocks noChangeArrowheads="1"/>
          </p:cNvSpPr>
          <p:nvPr userDrawn="1"/>
        </p:nvSpPr>
        <p:spPr bwMode="auto">
          <a:xfrm>
            <a:off x="3635928" y="1052736"/>
            <a:ext cx="288000" cy="144463"/>
          </a:xfrm>
          <a:prstGeom prst="parallelogram">
            <a:avLst>
              <a:gd name="adj" fmla="val 100007"/>
            </a:avLst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7500" b="0">
          <a:solidFill>
            <a:schemeClr val="tx2"/>
          </a:solidFill>
          <a:latin typeface="+mn-ea"/>
          <a:ea typeface="+mn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Arial" pitchFamily="34" charset="0"/>
          <a:ea typeface="新細明體" pitchFamily="18" charset="-120"/>
        </a:defRPr>
      </a:lvl2pPr>
      <a:lvl3pPr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Arial" pitchFamily="34" charset="0"/>
          <a:ea typeface="新細明體" pitchFamily="18" charset="-120"/>
        </a:defRPr>
      </a:lvl3pPr>
      <a:lvl4pPr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Arial" pitchFamily="34" charset="0"/>
          <a:ea typeface="新細明體" pitchFamily="18" charset="-120"/>
        </a:defRPr>
      </a:lvl4pPr>
      <a:lvl5pPr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Arial" pitchFamily="34" charset="0"/>
          <a:ea typeface="新細明體" pitchFamily="18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Arial" pitchFamily="34" charset="0"/>
          <a:ea typeface="新細明體" pitchFamily="18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Arial" pitchFamily="34" charset="0"/>
          <a:ea typeface="新細明體" pitchFamily="18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Arial" pitchFamily="34" charset="0"/>
          <a:ea typeface="新細明體" pitchFamily="18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Arial" pitchFamily="34" charset="0"/>
          <a:ea typeface="新細明體" pitchFamily="18" charset="-120"/>
        </a:defRPr>
      </a:lvl9pPr>
    </p:titleStyle>
    <p:bodyStyle>
      <a:lvl1pPr marL="342900" indent="-342900" algn="l" rtl="0" fontAlgn="base">
        <a:spcBef>
          <a:spcPts val="2400"/>
        </a:spcBef>
        <a:spcAft>
          <a:spcPct val="0"/>
        </a:spcAft>
        <a:buClr>
          <a:srgbClr val="0099CC"/>
        </a:buClr>
        <a:buSzPct val="80000"/>
        <a:buFont typeface="Webdings" pitchFamily="18" charset="2"/>
        <a:buChar char="ë"/>
        <a:defRPr kumimoji="1" sz="3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ts val="24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ts val="24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ts val="24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ts val="2400"/>
        </a:spcBef>
        <a:spcAft>
          <a:spcPct val="0"/>
        </a:spcAft>
        <a:buChar char="»"/>
        <a:defRPr kumimoji="1" sz="2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收視率排行榜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國內節目收視率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04449890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八點檔收視率</a:t>
            </a:r>
          </a:p>
        </p:txBody>
      </p:sp>
      <p:graphicFrame>
        <p:nvGraphicFramePr>
          <p:cNvPr id="3" name="內容版面配置區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8500446"/>
              </p:ext>
            </p:extLst>
          </p:nvPr>
        </p:nvGraphicFramePr>
        <p:xfrm>
          <a:off x="0" y="1600200"/>
          <a:ext cx="9144000" cy="4781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週日十</a:t>
            </a:r>
            <a:r>
              <a:rPr lang="zh-TW" altLang="en-US" dirty="0"/>
              <a:t>點</a:t>
            </a:r>
            <a:r>
              <a:rPr lang="zh-TW" altLang="en-US" dirty="0" smtClean="0"/>
              <a:t>檔</a:t>
            </a:r>
            <a:endParaRPr lang="zh-TW" altLang="en-US" dirty="0"/>
          </a:p>
        </p:txBody>
      </p:sp>
      <p:graphicFrame>
        <p:nvGraphicFramePr>
          <p:cNvPr id="3" name="內容版面配置區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540800"/>
              </p:ext>
            </p:extLst>
          </p:nvPr>
        </p:nvGraphicFramePr>
        <p:xfrm>
          <a:off x="0" y="1600200"/>
          <a:ext cx="9144000" cy="4781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65642186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週六綜藝節目</a:t>
            </a:r>
            <a:endParaRPr lang="zh-TW" altLang="en-US" dirty="0"/>
          </a:p>
        </p:txBody>
      </p:sp>
      <p:graphicFrame>
        <p:nvGraphicFramePr>
          <p:cNvPr id="3" name="內容版面配置區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6364298"/>
              </p:ext>
            </p:extLst>
          </p:nvPr>
        </p:nvGraphicFramePr>
        <p:xfrm>
          <a:off x="0" y="1628800"/>
          <a:ext cx="9144000" cy="4781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42894222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週日綜藝節目</a:t>
            </a:r>
            <a:endParaRPr lang="zh-TW" altLang="en-US" dirty="0"/>
          </a:p>
        </p:txBody>
      </p:sp>
      <p:graphicFrame>
        <p:nvGraphicFramePr>
          <p:cNvPr id="3" name="內容版面配置區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6483962"/>
              </p:ext>
            </p:extLst>
          </p:nvPr>
        </p:nvGraphicFramePr>
        <p:xfrm>
          <a:off x="0" y="1600200"/>
          <a:ext cx="9144000" cy="4781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4521571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奧斯丁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華康儷中黑">
      <a:majorFont>
        <a:latin typeface="Arial Black"/>
        <a:ea typeface="華康儷中黑"/>
        <a:cs typeface=""/>
      </a:majorFont>
      <a:minorFont>
        <a:latin typeface="Arial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</TotalTime>
  <Words>37</Words>
  <Application>Microsoft Office PowerPoint</Application>
  <PresentationFormat>如螢幕大小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預設簡報設計</vt:lpstr>
      <vt:lpstr>收視率排行榜</vt:lpstr>
      <vt:lpstr>八點檔收視率</vt:lpstr>
      <vt:lpstr>週日十點檔</vt:lpstr>
      <vt:lpstr>週六綜藝節目</vt:lpstr>
      <vt:lpstr>週日綜藝節目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user</dc:creator>
  <cp:lastModifiedBy>e052</cp:lastModifiedBy>
  <cp:revision>81</cp:revision>
  <dcterms:created xsi:type="dcterms:W3CDTF">2009-12-15T02:16:12Z</dcterms:created>
  <dcterms:modified xsi:type="dcterms:W3CDTF">2012-05-16T05:50:33Z</dcterms:modified>
</cp:coreProperties>
</file>