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handoutView">
  <p:normalViewPr horzBarState="maximized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51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27" d="100"/>
          <a:sy n="27" d="100"/>
        </p:scale>
        <p:origin x="-1325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0C01DD91-AB2A-4B4C-909C-CE16A61E66FE}" type="datetime1">
              <a:rPr lang="zh-TW" altLang="en-US" sz="3600" smtClean="0"/>
              <a:t>2012/5/14</a:t>
            </a:fld>
            <a:endParaRPr lang="zh-TW" altLang="en-US" sz="3600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r>
              <a:rPr lang="zh-TW" altLang="en-US" sz="3600" smtClean="0"/>
              <a:t>認識紫外線</a:t>
            </a:r>
            <a:endParaRPr lang="zh-TW" altLang="en-US" sz="360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8FC09AE0-0A5F-4CFB-870C-576C6CBBBA28}" type="slidenum">
              <a:rPr lang="zh-TW" altLang="en-US" sz="3600" smtClean="0"/>
              <a:t>‹#›</a:t>
            </a:fld>
            <a:endParaRPr lang="zh-TW" altLang="en-US" sz="3600"/>
          </a:p>
        </p:txBody>
      </p:sp>
    </p:spTree>
    <p:extLst>
      <p:ext uri="{BB962C8B-B14F-4D97-AF65-F5344CB8AC3E}">
        <p14:creationId xmlns:p14="http://schemas.microsoft.com/office/powerpoint/2010/main" val="198378266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D743AAB0-BC92-428E-9941-581A8EDAFA59}" type="datetime1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r>
              <a:rPr lang="zh-TW" altLang="en-US" smtClean="0"/>
              <a:t>認識紫外線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5EAA645B-4C5D-4BAF-82CE-1706F3180EE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843570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A645B-4C5D-4BAF-82CE-1706F3180EE3}" type="slidenum">
              <a:rPr lang="zh-TW" altLang="en-US" smtClean="0"/>
              <a:t>1</a:t>
            </a:fld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4FD3698-3C64-4160-975B-D1A1A89BC31E}" type="datetime1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TW" altLang="en-US" smtClean="0"/>
              <a:t>認識紫外線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0153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A645B-4C5D-4BAF-82CE-1706F3180EE3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59C00DA-F605-40F6-AC61-355FB08B69AD}" type="datetime1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zh-TW" altLang="en-US" smtClean="0"/>
              <a:t>認識紫外線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322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4627" y="6021288"/>
            <a:ext cx="9139373" cy="836712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2200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  <a:ln/>
          <a:effectLst>
            <a:outerShdw blurRad="101600" dist="635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23528" y="4509120"/>
            <a:ext cx="7772400" cy="1470025"/>
          </a:xfrm>
          <a:effectLst>
            <a:reflection blurRad="6350" stA="50000" endA="275" endPos="40000" dist="101600" dir="5400000" sy="-100000" algn="bl" rotWithShape="0"/>
          </a:effectLst>
        </p:spPr>
        <p:txBody>
          <a:bodyPr>
            <a:noAutofit/>
          </a:bodyPr>
          <a:lstStyle>
            <a:lvl1pPr algn="l">
              <a:defRPr sz="88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23506" y="5899720"/>
            <a:ext cx="7920902" cy="841648"/>
          </a:xfrm>
        </p:spPr>
        <p:txBody>
          <a:bodyPr anchor="b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>
            <a:lvl1pPr marL="0" indent="0" algn="l">
              <a:buNone/>
              <a:defRPr sz="3600" b="1" cap="none" spc="15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4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1894104"/>
            <a:ext cx="9144757" cy="412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群組 14"/>
          <p:cNvGrpSpPr/>
          <p:nvPr userDrawn="1"/>
        </p:nvGrpSpPr>
        <p:grpSpPr>
          <a:xfrm>
            <a:off x="4627" y="-6696"/>
            <a:ext cx="9143597" cy="1900801"/>
            <a:chOff x="4627" y="-6696"/>
            <a:chExt cx="9143597" cy="1900801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6" name="Picture 23" descr="C:\Documents and Settings\user\Local Settings\Temporary Internet Files\Content.IE5\C4260T7K\MP900432820[1]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27" y="-6696"/>
              <a:ext cx="1932048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7" descr="C:\Documents and Settings\user\Local Settings\Temporary Internet Files\Content.IE5\5T7L489M\MP900426492[1]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936675" y="-6696"/>
              <a:ext cx="2466591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7" descr="C:\Documents and Settings\user\Local Settings\Temporary Internet Files\Content.IE5\5T7L489M\MP900424358[1]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803932" y="-6695"/>
              <a:ext cx="2344292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5" descr="C:\Documents and Settings\user\Local Settings\Temporary Internet Files\Content.IE5\2TSIWBUK\MP900430696[1].jp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03266" y="-6695"/>
              <a:ext cx="2400666" cy="19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4552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524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724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B0F0"/>
              </a:buClr>
              <a:defRPr/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333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416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08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637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002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932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2323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B1A5-D473-4D8D-B28F-51269BC6FFFE}" type="datetimeFigureOut">
              <a:rPr lang="zh-TW" altLang="en-US" smtClean="0"/>
              <a:t>2012/5/14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E6C77-3885-402E-863E-768C98F5EE8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7832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1B1A5-D473-4D8D-B28F-51269BC6FFFE}" type="datetimeFigureOut">
              <a:rPr lang="zh-TW" altLang="en-US" smtClean="0"/>
              <a:pPr/>
              <a:t>2012/5/14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E6C77-3885-402E-863E-768C98F5EE88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2058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7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C:\Documents and Settings\user\Local Settings\Temporary Internet Files\Content.IE5\GQX32GZJ\MC900440191[1].w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6021288"/>
            <a:ext cx="45720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3" descr="C:\Documents and Settings\user\Local Settings\Temporary Internet Files\Content.IE5\GQX32GZJ\MP900438983[1].jpg"/>
          <p:cNvPicPr>
            <a:picLocks noChangeAspect="1" noChangeArrowheads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57" y="0"/>
            <a:ext cx="9144757" cy="1339702"/>
          </a:xfrm>
          <a:prstGeom prst="rect">
            <a:avLst/>
          </a:prstGeom>
          <a:noFill/>
          <a:effectLst>
            <a:reflection blurRad="6350" stA="50000" endA="300" endPos="90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458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6000" b="1" kern="1200" cap="none" spc="15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6088" indent="-446088" algn="l" defTabSz="914400" rtl="0" eaLnBrk="1" latinLnBrk="0" hangingPunct="1">
        <a:lnSpc>
          <a:spcPct val="130000"/>
        </a:lnSpc>
        <a:spcBef>
          <a:spcPct val="20000"/>
        </a:spcBef>
        <a:buClr>
          <a:srgbClr val="FFC000"/>
        </a:buClr>
        <a:buSzPct val="80000"/>
        <a:buFont typeface="Wingdings" pitchFamily="2" charset="2"/>
        <a:buChar char="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892175" indent="-446088" algn="l" defTabSz="914400" rtl="0" eaLnBrk="1" latinLnBrk="0" hangingPunct="1">
        <a:lnSpc>
          <a:spcPct val="130000"/>
        </a:lnSpc>
        <a:spcBef>
          <a:spcPct val="20000"/>
        </a:spcBef>
        <a:buClr>
          <a:schemeClr val="accent2">
            <a:lumMod val="75000"/>
          </a:schemeClr>
        </a:buClr>
        <a:buSzPct val="80000"/>
        <a:buFont typeface="Webdings" pitchFamily="18" charset="2"/>
        <a:buChar char=""/>
        <a:tabLst/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認識紫外線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紫外線的了解與防護</a:t>
            </a:r>
            <a:endParaRPr lang="zh-TW" altLang="en-US" dirty="0"/>
          </a:p>
        </p:txBody>
      </p:sp>
      <p:pic>
        <p:nvPicPr>
          <p:cNvPr id="1091" name="Picture 67" descr="C:\Documents and Settings\user\Local Settings\Temporary Internet Files\Content.IE5\5T7L489M\MC900441709[1]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5728" y="422108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9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什麼是紫外線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太陽光根據波長由短而長可概分為紫外線、可見光及紅外線</a:t>
            </a:r>
            <a:endParaRPr lang="en-US" altLang="zh-TW" smtClean="0"/>
          </a:p>
          <a:p>
            <a:endParaRPr lang="en-US" altLang="zh-TW" dirty="0" smtClean="0"/>
          </a:p>
        </p:txBody>
      </p:sp>
      <p:grpSp>
        <p:nvGrpSpPr>
          <p:cNvPr id="14" name="群組 13"/>
          <p:cNvGrpSpPr/>
          <p:nvPr/>
        </p:nvGrpSpPr>
        <p:grpSpPr>
          <a:xfrm>
            <a:off x="323528" y="3888735"/>
            <a:ext cx="8640960" cy="1340465"/>
            <a:chOff x="467544" y="2921664"/>
            <a:chExt cx="8640960" cy="1340465"/>
          </a:xfrm>
        </p:grpSpPr>
        <p:sp>
          <p:nvSpPr>
            <p:cNvPr id="4" name="矩形 3"/>
            <p:cNvSpPr/>
            <p:nvPr/>
          </p:nvSpPr>
          <p:spPr>
            <a:xfrm>
              <a:off x="467544" y="3686065"/>
              <a:ext cx="8208912" cy="576064"/>
            </a:xfrm>
            <a:prstGeom prst="rect">
              <a:avLst/>
            </a:prstGeom>
            <a:gradFill flip="none" rotWithShape="1">
              <a:gsLst>
                <a:gs pos="10000">
                  <a:schemeClr val="tx1">
                    <a:lumMod val="65000"/>
                    <a:lumOff val="35000"/>
                  </a:schemeClr>
                </a:gs>
                <a:gs pos="42000">
                  <a:srgbClr val="7030A0"/>
                </a:gs>
                <a:gs pos="35000">
                  <a:schemeClr val="accent4">
                    <a:lumMod val="75000"/>
                  </a:schemeClr>
                </a:gs>
                <a:gs pos="17000">
                  <a:schemeClr val="accent4">
                    <a:lumMod val="75000"/>
                  </a:schemeClr>
                </a:gs>
                <a:gs pos="77671">
                  <a:srgbClr val="FFFF00"/>
                </a:gs>
                <a:gs pos="89000">
                  <a:srgbClr val="FF0000"/>
                </a:gs>
                <a:gs pos="68000">
                  <a:srgbClr val="00B050"/>
                </a:gs>
                <a:gs pos="55000">
                  <a:schemeClr val="tx2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1605608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紫外線</a:t>
              </a:r>
              <a:endParaRPr lang="zh-TW" altLang="en-US" sz="2800" dirty="0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4978963" y="296020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可見光</a:t>
              </a:r>
              <a:endParaRPr lang="zh-TW" altLang="en-US" sz="2800" dirty="0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7740352" y="2921664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 smtClean="0"/>
                <a:t>紅外線</a:t>
              </a:r>
              <a:endParaRPr lang="zh-TW" altLang="en-US" sz="2800" dirty="0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94656" y="296020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dirty="0" smtClean="0"/>
                <a:t>X</a:t>
              </a:r>
              <a:r>
                <a:rPr lang="zh-TW" altLang="en-US" sz="2800" dirty="0" smtClean="0"/>
                <a:t>光</a:t>
              </a:r>
              <a:endParaRPr lang="zh-TW" altLang="en-US" sz="2800" dirty="0"/>
            </a:p>
          </p:txBody>
        </p:sp>
        <p:sp>
          <p:nvSpPr>
            <p:cNvPr id="9" name="左大括弧 8"/>
            <p:cNvSpPr/>
            <p:nvPr/>
          </p:nvSpPr>
          <p:spPr>
            <a:xfrm rot="5400000">
              <a:off x="829140" y="3121833"/>
              <a:ext cx="202636" cy="925827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左大括弧 9"/>
            <p:cNvSpPr/>
            <p:nvPr/>
          </p:nvSpPr>
          <p:spPr>
            <a:xfrm rot="5400000">
              <a:off x="2166459" y="2720687"/>
              <a:ext cx="224408" cy="1706352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左大括弧 10"/>
            <p:cNvSpPr/>
            <p:nvPr/>
          </p:nvSpPr>
          <p:spPr>
            <a:xfrm rot="5400000">
              <a:off x="5542448" y="1056116"/>
              <a:ext cx="241183" cy="5018720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左大括弧 12"/>
            <p:cNvSpPr/>
            <p:nvPr/>
          </p:nvSpPr>
          <p:spPr>
            <a:xfrm rot="5400000">
              <a:off x="8303837" y="3313449"/>
              <a:ext cx="241182" cy="504056"/>
            </a:xfrm>
            <a:prstGeom prst="leftBrace">
              <a:avLst>
                <a:gd name="adj1" fmla="val 34788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8" name="動作按鈕: 上一項 1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動作按鈕: 下一項 19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065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紫外線與臭氧層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大氣層含有臭氧</a:t>
            </a:r>
            <a:endParaRPr lang="en-US" altLang="zh-TW" dirty="0" smtClean="0"/>
          </a:p>
          <a:p>
            <a:r>
              <a:rPr lang="zh-TW" altLang="en-US" dirty="0" smtClean="0"/>
              <a:t>臭氧層會吸收紫外線</a:t>
            </a:r>
            <a:endParaRPr lang="en-US" altLang="zh-TW" dirty="0" smtClean="0"/>
          </a:p>
          <a:p>
            <a:r>
              <a:rPr lang="zh-TW" altLang="en-US" dirty="0" smtClean="0"/>
              <a:t>隨著臭氧層被破壞，地面紫外線愈來愈強</a:t>
            </a:r>
            <a:endParaRPr lang="en-US" altLang="zh-TW" dirty="0" smtClean="0"/>
          </a:p>
          <a:p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8" name="動作按鈕: 上一項 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動作按鈕: 下一項 8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218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紫外線對健康的影響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TW" altLang="en-US" smtClean="0"/>
              <a:t>黑素瘤</a:t>
            </a:r>
            <a:endParaRPr lang="en-US" altLang="zh-TW" smtClean="0"/>
          </a:p>
          <a:p>
            <a:r>
              <a:rPr lang="zh-TW" altLang="en-US" smtClean="0"/>
              <a:t>非惡性黑素瘤</a:t>
            </a:r>
            <a:endParaRPr lang="en-US" altLang="zh-TW" smtClean="0"/>
          </a:p>
          <a:p>
            <a:r>
              <a:rPr lang="zh-TW" altLang="en-US" smtClean="0"/>
              <a:t>日光性角質化</a:t>
            </a:r>
            <a:endParaRPr lang="en-US" altLang="zh-TW" smtClean="0"/>
          </a:p>
          <a:p>
            <a:r>
              <a:rPr lang="zh-TW" altLang="en-US" smtClean="0"/>
              <a:t>白內障</a:t>
            </a:r>
            <a:endParaRPr lang="en-US" altLang="zh-TW" smtClean="0"/>
          </a:p>
          <a:p>
            <a:r>
              <a:rPr lang="zh-TW" altLang="en-US" smtClean="0"/>
              <a:t>免疫系統傷害</a:t>
            </a:r>
            <a:endParaRPr lang="zh-TW" altLang="en-US" dirty="0"/>
          </a:p>
        </p:txBody>
      </p:sp>
      <p:sp>
        <p:nvSpPr>
          <p:cNvPr id="8" name="動作按鈕: 上一項 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動作按鈕: 下一項 8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66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紫外線指數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097810"/>
              </p:ext>
            </p:extLst>
          </p:nvPr>
        </p:nvGraphicFramePr>
        <p:xfrm>
          <a:off x="1115617" y="1744214"/>
          <a:ext cx="7056783" cy="3917034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352261"/>
                <a:gridCol w="2352261"/>
                <a:gridCol w="2352261"/>
              </a:tblGrid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紫外線指數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曝曬級數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曬傷時間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0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2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微量級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 </a:t>
                      </a:r>
                      <a:endParaRPr lang="zh-TW" sz="320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</a:t>
                      </a:r>
                      <a:r>
                        <a:rPr lang="zh-TW" sz="3200" dirty="0"/>
                        <a:t>～</a:t>
                      </a:r>
                      <a:r>
                        <a:rPr lang="en-US" sz="3200" dirty="0"/>
                        <a:t>5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 </a:t>
                      </a:r>
                      <a:endParaRPr lang="zh-TW" sz="3200" dirty="0"/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6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7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中量級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30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8</a:t>
                      </a:r>
                      <a:r>
                        <a:rPr lang="zh-TW" sz="3200"/>
                        <a:t>～</a:t>
                      </a:r>
                      <a:r>
                        <a:rPr lang="en-US" sz="3200"/>
                        <a:t>10</a:t>
                      </a:r>
                      <a:endParaRPr lang="zh-TW" sz="32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 dirty="0"/>
                        <a:t>過量級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20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  <a:tr h="652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/>
                        <a:t>11</a:t>
                      </a:r>
                      <a:r>
                        <a:rPr lang="zh-TW" sz="3200"/>
                        <a:t>以上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3200"/>
                        <a:t>危險級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/>
                        <a:t>15</a:t>
                      </a:r>
                      <a:r>
                        <a:rPr lang="zh-TW" sz="3200" dirty="0"/>
                        <a:t>分鐘內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動作按鈕: 上一項 7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動作按鈕: 下一項 8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814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TW" altLang="en-US" dirty="0"/>
              <a:t>查看紫外線現況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按</a:t>
            </a:r>
            <a:r>
              <a:rPr lang="zh-TW" altLang="en-US" dirty="0"/>
              <a:t>圖</a:t>
            </a:r>
            <a:r>
              <a:rPr lang="zh-TW" altLang="en-US" dirty="0" smtClean="0"/>
              <a:t>連至行政院環保署網站</a:t>
            </a:r>
            <a:endParaRPr lang="zh-TW" altLang="en-US" dirty="0"/>
          </a:p>
        </p:txBody>
      </p:sp>
      <p:pic>
        <p:nvPicPr>
          <p:cNvPr id="1026" name="Picture 2" descr="C:\Documents and Settings\user\桌面\未命名 - 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188" y="2564904"/>
            <a:ext cx="4602088" cy="345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動作按鈕: 上一項 8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動作按鈕: 下一項 9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241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紫外線的防護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避免</a:t>
            </a:r>
            <a:r>
              <a:rPr lang="zh-TW" altLang="en-US" dirty="0"/>
              <a:t>使用太陽燈及人工曝曬</a:t>
            </a:r>
            <a:r>
              <a:rPr lang="zh-TW" altLang="en-US" dirty="0" smtClean="0"/>
              <a:t>室</a:t>
            </a:r>
            <a:endParaRPr lang="zh-TW" altLang="en-US" dirty="0"/>
          </a:p>
          <a:p>
            <a:r>
              <a:rPr lang="zh-TW" altLang="en-US" dirty="0" smtClean="0"/>
              <a:t>使用帽子</a:t>
            </a:r>
            <a:r>
              <a:rPr lang="zh-TW" altLang="en-US" dirty="0"/>
              <a:t>、遮陽傘及</a:t>
            </a:r>
            <a:r>
              <a:rPr lang="zh-TW" altLang="en-US" dirty="0" smtClean="0"/>
              <a:t>太陽眼鏡</a:t>
            </a:r>
            <a:endParaRPr lang="zh-TW" altLang="en-US" dirty="0"/>
          </a:p>
          <a:p>
            <a:r>
              <a:rPr lang="zh-TW" altLang="en-US" dirty="0" smtClean="0"/>
              <a:t>正確使用防</a:t>
            </a:r>
            <a:r>
              <a:rPr lang="zh-TW" altLang="en-US" dirty="0"/>
              <a:t>曬</a:t>
            </a:r>
            <a:r>
              <a:rPr lang="zh-TW" altLang="en-US" dirty="0" smtClean="0"/>
              <a:t>油</a:t>
            </a:r>
            <a:endParaRPr lang="zh-TW" altLang="en-US" dirty="0"/>
          </a:p>
          <a:p>
            <a:r>
              <a:rPr lang="en-US" altLang="zh-TW" dirty="0" smtClean="0"/>
              <a:t>10:00~14:00</a:t>
            </a:r>
            <a:r>
              <a:rPr lang="zh-TW" altLang="en-US" dirty="0" smtClean="0"/>
              <a:t>減少戶外活動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9" name="動作按鈕: 上一項 8">
            <a:hlinkClick r:id="" action="ppaction://hlinkshowjump?jump=previousslide" highlightClick="1"/>
          </p:cNvPr>
          <p:cNvSpPr/>
          <p:nvPr/>
        </p:nvSpPr>
        <p:spPr>
          <a:xfrm>
            <a:off x="6372200" y="5805264"/>
            <a:ext cx="864096" cy="864096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動作按鈕: 下一項 9">
            <a:hlinkClick r:id="" action="ppaction://hlinkshowjump?jump=nextslide" highlightClick="1"/>
          </p:cNvPr>
          <p:cNvSpPr/>
          <p:nvPr/>
        </p:nvSpPr>
        <p:spPr>
          <a:xfrm>
            <a:off x="7596336" y="5805264"/>
            <a:ext cx="936104" cy="864096"/>
          </a:xfrm>
          <a:prstGeom prst="actionButtonForwardNex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986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華康儷粗黑">
      <a:majorFont>
        <a:latin typeface="Arial Black"/>
        <a:ea typeface="華康儷粗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157</Words>
  <Application>Microsoft Office PowerPoint</Application>
  <PresentationFormat>如螢幕大小 (4:3)</PresentationFormat>
  <Paragraphs>50</Paragraphs>
  <Slides>7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Office 佈景主題</vt:lpstr>
      <vt:lpstr>認識紫外線</vt:lpstr>
      <vt:lpstr>什麼是紫外線</vt:lpstr>
      <vt:lpstr>紫外線與臭氧層</vt:lpstr>
      <vt:lpstr>紫外線對健康的影響</vt:lpstr>
      <vt:lpstr>紫外線指數</vt:lpstr>
      <vt:lpstr>查看紫外線現況</vt:lpstr>
      <vt:lpstr>紫外線的防護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27</cp:revision>
  <dcterms:created xsi:type="dcterms:W3CDTF">2012-05-02T09:59:20Z</dcterms:created>
  <dcterms:modified xsi:type="dcterms:W3CDTF">2012-05-14T05:54:00Z</dcterms:modified>
</cp:coreProperties>
</file>