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sldIdLst>
    <p:sldId id="269" r:id="rId2"/>
    <p:sldId id="270" r:id="rId3"/>
    <p:sldId id="271" r:id="rId4"/>
    <p:sldId id="273" r:id="rId5"/>
    <p:sldId id="272" r:id="rId6"/>
    <p:sldId id="274" r:id="rId7"/>
    <p:sldId id="275" r:id="rId8"/>
    <p:sldId id="276" r:id="rId9"/>
    <p:sldId id="277" r:id="rId10"/>
    <p:sldId id="278" r:id="rId11"/>
    <p:sldId id="279" r:id="rId12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CC"/>
    <a:srgbClr val="3366CC"/>
    <a:srgbClr val="FFFF66"/>
    <a:srgbClr val="0099CC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312" autoAdjust="0"/>
  </p:normalViewPr>
  <p:slideViewPr>
    <p:cSldViewPr>
      <p:cViewPr varScale="1">
        <p:scale>
          <a:sx n="35" d="100"/>
          <a:sy n="35" d="100"/>
        </p:scale>
        <p:origin x="-53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/>
          <p:nvPr/>
        </p:nvGrpSpPr>
        <p:grpSpPr>
          <a:xfrm>
            <a:off x="0" y="3268345"/>
            <a:ext cx="9144000" cy="146304"/>
            <a:chOff x="0" y="3268345"/>
            <a:chExt cx="9144000" cy="146304"/>
          </a:xfrm>
        </p:grpSpPr>
        <p:sp>
          <p:nvSpPr>
            <p:cNvPr id="13" name="Rectangle 12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924800" cy="1470025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54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16BC89-5173-41AC-BAFC-59F038ABCE6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直排文字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91B302-AB6E-410E-A54A-34DC7CEA9A1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18288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722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39712" y="6356350"/>
            <a:ext cx="1868424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A17861-BAB2-4A3E-B475-6487315B6B3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 rot="5400000" flipH="1">
            <a:off x="3332988" y="3384804"/>
            <a:ext cx="6867144" cy="73152"/>
            <a:chOff x="0" y="3268345"/>
            <a:chExt cx="9144000" cy="146304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511F-E4FE-44E7-BBF5-F5A2AECD0980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9EAEA-A064-4E32-A6EC-A93B2CDF48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3169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Documents and Settings\user\Local Settings\Temporary Internet Files\Content.IE5\LSU59JSF\MC900437362[1]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" contras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1891"/>
          <a:stretch/>
        </p:blipFill>
        <p:spPr bwMode="auto">
          <a:xfrm>
            <a:off x="-396552" y="3756371"/>
            <a:ext cx="9937104" cy="3783351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9616"/>
            <a:ext cx="8229600" cy="4626547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5F35D1-44F3-4E97-8CCF-24FC57D88FD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2" name="Group 13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華康儷中黑" pitchFamily="49" charset="-120"/>
                <a:ea typeface="華康儷中黑" pitchFamily="49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512" y="4406900"/>
            <a:ext cx="78272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2667000"/>
            <a:ext cx="7827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8580FC-7311-4104-BA6F-DB2CA291773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7" name="Group 12"/>
          <p:cNvGrpSpPr/>
          <p:nvPr/>
        </p:nvGrpSpPr>
        <p:grpSpPr>
          <a:xfrm flipH="1">
            <a:off x="0" y="4228465"/>
            <a:ext cx="9144000" cy="146304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33526-9F9E-405C-9423-9F5D98BDBC8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grpSp>
        <p:nvGrpSpPr>
          <p:cNvPr id="2" name="Group 14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FE1B93-80AC-4EDD-8D38-E028DD56F9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grpSp>
        <p:nvGrpSpPr>
          <p:cNvPr id="2" name="Group 16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F3C670-D05A-4A5F-BAC0-AA59C4214DC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grpSp>
        <p:nvGrpSpPr>
          <p:cNvPr id="2" name="Group 12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384F4E-D57C-4B14-813E-C71A798FE86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5" name="Group 10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937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0"/>
            <a:ext cx="5111750" cy="4754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1600"/>
            <a:ext cx="3008313" cy="4754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8BD2C-5E71-4DAA-9B8B-0B55BB9AF5C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8" name="Group 13"/>
          <p:cNvGrpSpPr/>
          <p:nvPr/>
        </p:nvGrpSpPr>
        <p:grpSpPr>
          <a:xfrm flipH="1">
            <a:off x="0" y="11430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801368" y="685800"/>
            <a:ext cx="5495544" cy="3886200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/>
          </a:scene3d>
          <a:sp3d contourW="12700" prstMaterial="softEdge">
            <a:bevelT prst="cross"/>
            <a:contourClr>
              <a:srgbClr val="FFFFFF"/>
            </a:contourClr>
          </a:sp3d>
        </p:spPr>
        <p:txBody>
          <a:bodyPr/>
          <a:lstStyle/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5286B-2865-4319-B34C-2CAC11109CF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3" name="Group 15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26" y="0"/>
            <a:ext cx="9144000" cy="6286520"/>
          </a:xfrm>
          <a:prstGeom prst="rect">
            <a:avLst/>
          </a:prstGeom>
          <a:gradFill flip="none" rotWithShape="1">
            <a:gsLst>
              <a:gs pos="1000">
                <a:schemeClr val="bg2">
                  <a:alpha val="0"/>
                </a:schemeClr>
              </a:gs>
              <a:gs pos="100000">
                <a:schemeClr val="bg1">
                  <a:alpha val="92000"/>
                </a:schemeClr>
              </a:gs>
            </a:gsLst>
            <a:lin ang="16200000" scaled="1"/>
            <a:tileRect/>
          </a:gradFill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ysClr val="windowText" lastClr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ysClr val="windowText" lastClr="000000"/>
                </a:solidFill>
              </a:defRPr>
            </a:lvl1pPr>
          </a:lstStyle>
          <a:p>
            <a:pPr>
              <a:defRPr/>
            </a:pPr>
            <a:fld id="{8816BC89-5173-41AC-BAFC-59F038ABCE6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en-US" altLang="en-US" sz="4800" kern="1200">
          <a:ln>
            <a:noFill/>
          </a:ln>
          <a:solidFill>
            <a:srgbClr val="FFFFFF"/>
          </a:solidFill>
          <a:effectLst>
            <a:glow rad="101600">
              <a:schemeClr val="tx2"/>
            </a:glow>
          </a:effectLst>
          <a:latin typeface="華康儷中黑" pitchFamily="49" charset="-120"/>
          <a:ea typeface="華康儷中黑" pitchFamily="49" charset="-120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0000"/>
        <a:buFont typeface="Wingdings 2" pitchFamily="18" charset="2"/>
        <a:buChar char="¥"/>
        <a:defRPr lang="zh-TW" altLang="en-US" sz="36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60000"/>
        <a:buFont typeface="Wingdings 2" pitchFamily="18" charset="2"/>
        <a:buChar char="¥"/>
        <a:defRPr lang="zh-TW" altLang="en-US" sz="32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SzPct val="57000"/>
        <a:buFont typeface="Wingdings 2" pitchFamily="18" charset="2"/>
        <a:buChar char="¥"/>
        <a:defRPr lang="zh-TW" altLang="en-US" sz="2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6"/>
        </a:buClr>
        <a:buSzPct val="55000"/>
        <a:buFont typeface="Wingdings 2" pitchFamily="18" charset="2"/>
        <a:buChar char="¥"/>
        <a:defRPr lang="zh-TW" altLang="en-US" sz="24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2"/>
        </a:buClr>
        <a:buSzPct val="50000"/>
        <a:buFont typeface="Wingdings 2" pitchFamily="18" charset="2"/>
        <a:buChar char="¥"/>
        <a:defRPr lang="en-US" altLang="en-US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節能減碳十大宣言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節能減碳愛臺灣主題網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206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自備隨身杯、環保筷、手帕及購物袋</a:t>
            </a:r>
          </a:p>
          <a:p>
            <a:pPr lvl="0"/>
            <a:r>
              <a:rPr lang="zh-TW" altLang="en-US" smtClean="0"/>
              <a:t>少喝瓶裝水</a:t>
            </a:r>
          </a:p>
          <a:p>
            <a:pPr lvl="0"/>
            <a:r>
              <a:rPr lang="zh-TW" altLang="en-US" smtClean="0"/>
              <a:t>少用一次即丟商品。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九、自備杯筷帕與袋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7775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雙面用紙</a:t>
            </a:r>
          </a:p>
          <a:p>
            <a:pPr lvl="0"/>
            <a:r>
              <a:rPr lang="zh-TW" altLang="en-US" smtClean="0"/>
              <a:t>選用再生紙、省水龍頭及馬桶</a:t>
            </a:r>
          </a:p>
          <a:p>
            <a:pPr lvl="0"/>
            <a:r>
              <a:rPr lang="zh-TW" altLang="en-US" smtClean="0"/>
              <a:t>不用過度包裝商品</a:t>
            </a:r>
          </a:p>
          <a:p>
            <a:pPr lvl="0"/>
            <a:r>
              <a:rPr lang="zh-TW" altLang="en-US" smtClean="0"/>
              <a:t>回收資源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十、惜用資源顧地球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7265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少開冷氣，多開窗</a:t>
            </a:r>
          </a:p>
          <a:p>
            <a:pPr lvl="0"/>
            <a:r>
              <a:rPr lang="zh-TW" altLang="en-US" smtClean="0"/>
              <a:t>非特定場合不穿西裝領帶</a:t>
            </a:r>
          </a:p>
          <a:p>
            <a:pPr lvl="0"/>
            <a:r>
              <a:rPr lang="zh-TW" altLang="en-US" smtClean="0"/>
              <a:t>冷氣控溫</a:t>
            </a:r>
            <a:r>
              <a:rPr lang="en-US" altLang="zh-TW" smtClean="0"/>
              <a:t>26-28</a:t>
            </a:r>
            <a:r>
              <a:rPr lang="zh-TW" altLang="en-US" smtClean="0"/>
              <a:t>℃且不外洩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一、冷氣控溫不外洩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5065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隨手關燈關機、拔插頭</a:t>
            </a:r>
          </a:p>
          <a:p>
            <a:pPr lvl="0"/>
            <a:r>
              <a:rPr lang="zh-TW" altLang="en-US" smtClean="0"/>
              <a:t>檢討採光需求</a:t>
            </a:r>
          </a:p>
          <a:p>
            <a:pPr lvl="1"/>
            <a:r>
              <a:rPr lang="zh-TW" altLang="en-US" smtClean="0"/>
              <a:t>提升照明績效</a:t>
            </a:r>
          </a:p>
          <a:p>
            <a:pPr lvl="1"/>
            <a:r>
              <a:rPr lang="zh-TW" altLang="en-US" smtClean="0"/>
              <a:t>減少多餘燈管數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二、隨手關燈拔插頭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37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環保標章</a:t>
            </a:r>
            <a:endParaRPr lang="en-US" altLang="zh-TW" smtClean="0"/>
          </a:p>
          <a:p>
            <a:pPr lvl="0"/>
            <a:r>
              <a:rPr lang="zh-TW" altLang="en-US" smtClean="0"/>
              <a:t>節能標章</a:t>
            </a:r>
            <a:endParaRPr lang="en-US" altLang="zh-TW" smtClean="0"/>
          </a:p>
          <a:p>
            <a:pPr lvl="0"/>
            <a:r>
              <a:rPr lang="zh-TW" altLang="en-US" smtClean="0"/>
              <a:t>省水標章</a:t>
            </a:r>
            <a:endParaRPr lang="zh-TW" altLang="en-US" dirty="0" smtClean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四、節能省水看標章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9759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將傳統鎢絲燈泡改為省電燈泡</a:t>
            </a:r>
          </a:p>
          <a:p>
            <a:pPr lvl="1"/>
            <a:r>
              <a:rPr lang="zh-TW" altLang="en-US" smtClean="0"/>
              <a:t>亮度一樣</a:t>
            </a:r>
          </a:p>
          <a:p>
            <a:pPr lvl="1"/>
            <a:r>
              <a:rPr lang="zh-TW" altLang="en-US" smtClean="0"/>
              <a:t>更省電</a:t>
            </a:r>
          </a:p>
          <a:p>
            <a:pPr lvl="1"/>
            <a:r>
              <a:rPr lang="zh-TW" altLang="en-US" smtClean="0"/>
              <a:t>壽命更長</a:t>
            </a:r>
          </a:p>
          <a:p>
            <a:pPr lvl="1"/>
            <a:r>
              <a:rPr lang="zh-TW" altLang="en-US" smtClean="0"/>
              <a:t>更省錢</a:t>
            </a:r>
            <a:endParaRPr lang="zh-TW" altLang="en-US" dirty="0" smtClean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三、省電燈具更省錢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0680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多走樓梯，少坐電梯</a:t>
            </a:r>
          </a:p>
          <a:p>
            <a:pPr lvl="0"/>
            <a:r>
              <a:rPr lang="zh-TW" altLang="en-US" smtClean="0"/>
              <a:t>上班外出常騎鐵馬</a:t>
            </a:r>
          </a:p>
          <a:p>
            <a:pPr lvl="0"/>
            <a:r>
              <a:rPr lang="zh-TW" altLang="en-US" smtClean="0"/>
              <a:t>多走路，增加運動健身的時間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五、鐵馬步行兼保健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9549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多搭乘公共運輸工具</a:t>
            </a:r>
          </a:p>
          <a:p>
            <a:pPr lvl="0"/>
            <a:r>
              <a:rPr lang="zh-TW" altLang="en-US" smtClean="0"/>
              <a:t>減少一人開車騎機車次數</a:t>
            </a:r>
          </a:p>
          <a:p>
            <a:pPr lvl="0"/>
            <a:r>
              <a:rPr lang="zh-TW" altLang="en-US" smtClean="0"/>
              <a:t>每週至少一天不開車。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六、每週一天不開車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17809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選用油氣雙燃料、油電混合或電動車輛</a:t>
            </a:r>
          </a:p>
          <a:p>
            <a:pPr lvl="0"/>
            <a:r>
              <a:rPr lang="zh-TW" altLang="en-US" smtClean="0"/>
              <a:t>養成停車就熄火習慣。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七、選車用車助減碳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176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愛用當地食材</a:t>
            </a:r>
          </a:p>
          <a:p>
            <a:pPr lvl="0"/>
            <a:r>
              <a:rPr lang="zh-TW" altLang="en-US" smtClean="0"/>
              <a:t>每週一天或每日一餐蔬食</a:t>
            </a:r>
          </a:p>
          <a:p>
            <a:pPr lvl="0"/>
            <a:r>
              <a:rPr lang="zh-TW" altLang="en-US" smtClean="0"/>
              <a:t>吃多少點多少，減少碳排量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八、多吃蔬食少吃肉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1982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高山峻嶺">
  <a:themeElements>
    <a:clrScheme name="高山峻嶺">
      <a:dk1>
        <a:srgbClr val="000000"/>
      </a:dk1>
      <a:lt1>
        <a:srgbClr val="FFFFFF"/>
      </a:lt1>
      <a:dk2>
        <a:srgbClr val="0536B3"/>
      </a:dk2>
      <a:lt2>
        <a:srgbClr val="7CB7F8"/>
      </a:lt2>
      <a:accent1>
        <a:srgbClr val="3F9EE4"/>
      </a:accent1>
      <a:accent2>
        <a:srgbClr val="77B559"/>
      </a:accent2>
      <a:accent3>
        <a:srgbClr val="E4A81B"/>
      </a:accent3>
      <a:accent4>
        <a:srgbClr val="108BB4"/>
      </a:accent4>
      <a:accent5>
        <a:srgbClr val="DA7328"/>
      </a:accent5>
      <a:accent6>
        <a:srgbClr val="AE589F"/>
      </a:accent6>
      <a:hlink>
        <a:srgbClr val="460245"/>
      </a:hlink>
      <a:folHlink>
        <a:srgbClr val="AC17D6"/>
      </a:folHlink>
    </a:clrScheme>
    <a:fontScheme name="高山峻嶺">
      <a:maj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HY 헤드라인 M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高山峻嶺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</a:schemeClr>
            </a:gs>
            <a:gs pos="50000">
              <a:schemeClr val="phClr">
                <a:tint val="2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100000"/>
              </a:schemeClr>
            </a:gs>
            <a:gs pos="30000">
              <a:schemeClr val="phClr">
                <a:tint val="100000"/>
                <a:shade val="100000"/>
                <a:hueMod val="100000"/>
                <a:satMod val="100000"/>
              </a:schemeClr>
            </a:gs>
            <a:gs pos="6800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40000"/>
                <a:shade val="100000"/>
                <a:hueMod val="100000"/>
                <a:sat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br" rotWithShape="0">
              <a:srgbClr val="000000">
                <a:alpha val="0"/>
              </a:srgbClr>
            </a:outerShdw>
          </a:effectLst>
        </a:effectStyle>
        <a:effectStyle>
          <a:effectLst>
            <a:outerShdw blurRad="38100" dist="25400" dir="5400000" algn="ctr" rotWithShape="0">
              <a:srgbClr val="EBE9ED">
                <a:alpha val="0"/>
              </a:srgbClr>
            </a:outerShdw>
          </a:effectLst>
          <a:scene3d>
            <a:camera prst="orthographicFront">
              <a:rot lat="0" lon="0" rev="0"/>
            </a:camera>
            <a:lightRig rig="glow" dir="b"/>
          </a:scene3d>
          <a:sp3d contourW="6350" prstMaterial="softEdge">
            <a:bevelT w="25400" h="25400"/>
            <a:contourClr>
              <a:schemeClr val="phClr">
                <a:tint val="9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reflection blurRad="12700" stA="40000" endPos="40000" dist="25400" dir="5400000" sy="-100000" rotWithShape="0"/>
          </a:effectLst>
          <a:scene3d>
            <a:camera prst="perspectiveFront"/>
            <a:lightRig rig="glow" dir="b"/>
          </a:scene3d>
          <a:sp3d contourW="6350" prstMaterial="softEdge">
            <a:bevelT w="50800" h="25400"/>
            <a:contourClr>
              <a:schemeClr val="phClr">
                <a:tint val="100000"/>
                <a:shade val="8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95000"/>
                <a:satMod val="100000"/>
              </a:schemeClr>
            </a:gs>
            <a:gs pos="100000">
              <a:schemeClr val="phClr">
                <a:tint val="10000"/>
                <a:satMod val="300000"/>
              </a:schemeClr>
            </a:gs>
          </a:gsLst>
          <a:lin ang="13000000" scaled="0"/>
        </a:gradFill>
        <a:blipFill>
          <a:blip xmlns:r="http://schemas.openxmlformats.org/officeDocument/2006/relationships" r:embed="rId1">
            <a:duotone>
              <a:schemeClr val="phClr">
                <a:shade val="75000"/>
              </a:schemeClr>
              <a:schemeClr val="phClr">
                <a:tint val="55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TC010219414[[fn=高山佈景主題]]</Template>
  <TotalTime>181</TotalTime>
  <Words>266</Words>
  <Application>Microsoft Office PowerPoint</Application>
  <PresentationFormat>如螢幕大小 (4:3)</PresentationFormat>
  <Paragraphs>45</Paragraphs>
  <Slides>11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高山峻嶺</vt:lpstr>
      <vt:lpstr>節能減碳十大宣言</vt:lpstr>
      <vt:lpstr>一、冷氣控溫不外洩</vt:lpstr>
      <vt:lpstr>二、隨手關燈拔插頭</vt:lpstr>
      <vt:lpstr>四、節能省水看標章</vt:lpstr>
      <vt:lpstr>三、省電燈具更省錢</vt:lpstr>
      <vt:lpstr>五、鐵馬步行兼保健</vt:lpstr>
      <vt:lpstr>六、每週一天不開車</vt:lpstr>
      <vt:lpstr>七、選車用車助減碳</vt:lpstr>
      <vt:lpstr>八、多吃蔬食少吃肉</vt:lpstr>
      <vt:lpstr>九、自備杯筷帕與袋</vt:lpstr>
      <vt:lpstr>十、惜用資源顧地球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愛護地球宣導活動</dc:title>
  <dc:creator>Administrator</dc:creator>
  <cp:lastModifiedBy>user</cp:lastModifiedBy>
  <cp:revision>21</cp:revision>
  <dcterms:created xsi:type="dcterms:W3CDTF">2010-08-27T05:36:53Z</dcterms:created>
  <dcterms:modified xsi:type="dcterms:W3CDTF">2012-05-15T02:19:09Z</dcterms:modified>
</cp:coreProperties>
</file>