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3" autoAdjust="0"/>
    <p:restoredTop sz="86412" autoAdjust="0"/>
  </p:normalViewPr>
  <p:slideViewPr>
    <p:cSldViewPr>
      <p:cViewPr varScale="1">
        <p:scale>
          <a:sx n="70" d="100"/>
          <a:sy n="70" d="100"/>
        </p:scale>
        <p:origin x="-79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337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數列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25000"/>
                  <a:lumOff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F0"/>
              </a:solidFill>
            </c:spPr>
          </c:dPt>
          <c:cat>
            <c:strRef>
              <c:f>工作表1!$A$2:$A$5</c:f>
              <c:strCache>
                <c:ptCount val="4"/>
                <c:pt idx="0">
                  <c:v>Yahoo!奇摩</c:v>
                </c:pt>
                <c:pt idx="1">
                  <c:v>露天</c:v>
                </c:pt>
                <c:pt idx="2">
                  <c:v>樂天</c:v>
                </c:pt>
                <c:pt idx="3">
                  <c:v>HiNet</c:v>
                </c:pt>
              </c:strCache>
            </c:strRef>
          </c:cat>
          <c:val>
            <c:numRef>
              <c:f>工作表1!$B$2:$B$5</c:f>
              <c:numCache>
                <c:formatCode>0.0%</c:formatCode>
                <c:ptCount val="4"/>
                <c:pt idx="0">
                  <c:v>0.751</c:v>
                </c:pt>
                <c:pt idx="1">
                  <c:v>0.219</c:v>
                </c:pt>
                <c:pt idx="2">
                  <c:v>1.9E-2</c:v>
                </c:pt>
                <c:pt idx="3">
                  <c:v>6.0000000000000001E-3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0"/>
        <c:shape val="cylinder"/>
        <c:axId val="444700928"/>
        <c:axId val="444702720"/>
        <c:axId val="0"/>
      </c:bar3DChart>
      <c:catAx>
        <c:axId val="444700928"/>
        <c:scaling>
          <c:orientation val="minMax"/>
        </c:scaling>
        <c:delete val="0"/>
        <c:axPos val="b"/>
        <c:majorTickMark val="none"/>
        <c:minorTickMark val="none"/>
        <c:tickLblPos val="nextTo"/>
        <c:crossAx val="444702720"/>
        <c:crosses val="autoZero"/>
        <c:auto val="1"/>
        <c:lblAlgn val="ctr"/>
        <c:lblOffset val="100"/>
        <c:noMultiLvlLbl val="0"/>
      </c:catAx>
      <c:valAx>
        <c:axId val="444702720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444700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8DB960-2B76-49A4-B4DC-4E752D1B98C4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dirty="0" smtClean="0"/>
              <a:t>第二層</a:t>
            </a:r>
          </a:p>
          <a:p>
            <a:pPr lvl="2" eaLnBrk="1" latinLnBrk="0" hangingPunct="1"/>
            <a:r>
              <a:rPr kumimoji="0" lang="zh-TW" altLang="en-US" dirty="0" smtClean="0"/>
              <a:t>第三層</a:t>
            </a:r>
          </a:p>
          <a:p>
            <a:pPr lvl="3" eaLnBrk="1" latinLnBrk="0" hangingPunct="1"/>
            <a:r>
              <a:rPr kumimoji="0" lang="zh-TW" altLang="en-US" dirty="0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0730A-D9D0-4B64-B15A-CC5DED5201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40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3F58A4-45B2-4FD9-98A8-61FB76B1D56F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419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6B773E-E728-4FE1-BF4E-A3EA060A03C0}" type="slidenum">
              <a:rPr lang="en-US" altLang="zh-TW"/>
              <a:pPr/>
              <a:t>5</a:t>
            </a:fld>
            <a:endParaRPr lang="en-US" altLang="zh-TW"/>
          </a:p>
        </p:txBody>
      </p:sp>
      <p:sp>
        <p:nvSpPr>
          <p:cNvPr id="665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A686CF-EDEF-4466-948B-4000F5677295}" type="slidenum">
              <a:rPr lang="en-US" altLang="zh-TW"/>
              <a:pPr/>
              <a:t>6</a:t>
            </a:fld>
            <a:endParaRPr lang="en-US" altLang="zh-TW"/>
          </a:p>
        </p:txBody>
      </p:sp>
      <p:sp>
        <p:nvSpPr>
          <p:cNvPr id="686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AC3DCC-7D6C-4C7D-B6ED-0FCF200909F7}" type="slidenum">
              <a:rPr lang="en-US" altLang="zh-TW"/>
              <a:pPr/>
              <a:t>8</a:t>
            </a:fld>
            <a:endParaRPr lang="en-US" altLang="zh-TW"/>
          </a:p>
        </p:txBody>
      </p:sp>
      <p:sp>
        <p:nvSpPr>
          <p:cNvPr id="573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4038599"/>
            <a:ext cx="9144000" cy="1930879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4111751"/>
            <a:ext cx="1371600" cy="1776953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tx1"/>
              </a:gs>
            </a:gsLst>
            <a:lin ang="10800000" scaled="1"/>
            <a:tileRect/>
          </a:gra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371600" y="4111751"/>
            <a:ext cx="7772400" cy="1776953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371600" y="4128864"/>
            <a:ext cx="7467600" cy="1066800"/>
          </a:xfrm>
        </p:spPr>
        <p:txBody>
          <a:bodyPr anchor="b">
            <a:normAutofit/>
          </a:bodyPr>
          <a:lstStyle>
            <a:lvl1pPr>
              <a:defRPr sz="6000" cap="none" baseline="0">
                <a:solidFill>
                  <a:schemeClr val="tx1"/>
                </a:solidFill>
              </a:defRPr>
            </a:lvl1pPr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5195664"/>
            <a:ext cx="7467600" cy="609600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3600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233160"/>
            <a:ext cx="1752600" cy="32004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200399" y="6233160"/>
            <a:ext cx="4752393" cy="320040"/>
          </a:xfrm>
          <a:prstGeom prst="rect">
            <a:avLst/>
          </a:prstGeom>
        </p:spPr>
        <p:txBody>
          <a:bodyPr anchor="b" anchorCtr="0"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6233160"/>
            <a:ext cx="838200" cy="320040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bg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51656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8823960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8915400" y="533400"/>
            <a:ext cx="228600" cy="6324600"/>
          </a:xfrm>
          <a:prstGeom prst="rect">
            <a:avLst/>
          </a:prstGeom>
          <a:solidFill>
            <a:schemeClr val="tx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0800000" scaled="1"/>
          </a:gra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762000" y="1600200"/>
            <a:ext cx="8004048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620000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371600" cy="9906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tx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 anchor="ctr" anchorCtr="0"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7620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768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7620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768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762000" y="1752600"/>
            <a:ext cx="3886200" cy="640080"/>
          </a:xfrm>
          <a:solidFill>
            <a:schemeClr val="accent3"/>
          </a:solidFill>
        </p:spPr>
        <p:txBody>
          <a:bodyPr rtlCol="0" anchor="ctr"/>
          <a:lstStyle>
            <a:lvl1pPr marL="0" indent="0">
              <a:buFontTx/>
              <a:buNone/>
              <a:defRPr sz="2000" b="0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76800" y="1752600"/>
            <a:ext cx="3886200" cy="640080"/>
          </a:xfrm>
          <a:solidFill>
            <a:schemeClr val="accent3"/>
          </a:solidFill>
        </p:spPr>
        <p:txBody>
          <a:bodyPr rtlCol="0" anchor="ctr"/>
          <a:lstStyle>
            <a:lvl1pPr marL="0" indent="0">
              <a:buFontTx/>
              <a:buNone/>
              <a:defRPr sz="2000" b="0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62000" y="1600200"/>
            <a:ext cx="1600200" cy="4495800"/>
          </a:xfrm>
          <a:solidFill>
            <a:schemeClr val="accent3"/>
          </a:solidFill>
          <a:ln w="50800" cap="sq" cmpd="dbl" algn="ctr">
            <a:noFill/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438400" y="1600200"/>
            <a:ext cx="6324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0" y="5486400"/>
            <a:ext cx="7543800" cy="685800"/>
          </a:xfrm>
        </p:spPr>
        <p:txBody>
          <a:bodyPr/>
          <a:lstStyle>
            <a:lvl1pPr marL="0" indent="0">
              <a:buFontTx/>
              <a:buNone/>
              <a:defRPr sz="1700">
                <a:solidFill>
                  <a:schemeClr val="tx2"/>
                </a:solidFill>
              </a:defRPr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0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0" y="4658868"/>
            <a:ext cx="1371600" cy="713232"/>
          </a:xfrm>
          <a:prstGeom prst="rect">
            <a:avLst/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0800000" scaled="1"/>
          </a:gra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371600" y="4658868"/>
            <a:ext cx="7772400" cy="713232"/>
          </a:xfrm>
          <a:prstGeom prst="rect">
            <a:avLst/>
          </a:prstGeom>
          <a:solidFill>
            <a:schemeClr val="tx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4675516"/>
            <a:ext cx="7543800" cy="658483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71600" y="0"/>
            <a:ext cx="7772400" cy="4568952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762000" y="381000"/>
            <a:ext cx="8001000" cy="11430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765048" y="1600200"/>
            <a:ext cx="80010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dirty="0" smtClean="0"/>
              <a:t>第二層</a:t>
            </a:r>
          </a:p>
          <a:p>
            <a:pPr lvl="2" eaLnBrk="1" latinLnBrk="0" hangingPunct="1"/>
            <a:r>
              <a:rPr kumimoji="0" lang="zh-TW" altLang="en-US" dirty="0" smtClean="0"/>
              <a:t>第三層</a:t>
            </a:r>
          </a:p>
          <a:p>
            <a:pPr lvl="3" eaLnBrk="1" latinLnBrk="0" hangingPunct="1"/>
            <a:r>
              <a:rPr kumimoji="0" lang="zh-TW" altLang="en-US" dirty="0" smtClean="0"/>
              <a:t>第四層</a:t>
            </a:r>
          </a:p>
          <a:p>
            <a:pPr lvl="4" eaLnBrk="1" latinLnBrk="0" hangingPunct="1"/>
            <a:r>
              <a:rPr kumimoji="0" lang="zh-TW" altLang="en-US" dirty="0" smtClean="0"/>
              <a:t>第五層</a:t>
            </a:r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533400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5000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33400" y="0"/>
            <a:ext cx="8610600" cy="228600"/>
          </a:xfrm>
          <a:prstGeom prst="rect">
            <a:avLst/>
          </a:prstGeom>
          <a:solidFill>
            <a:schemeClr val="tx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1" name="Date Placeholder 27"/>
          <p:cNvSpPr>
            <a:spLocks noGrp="1"/>
          </p:cNvSpPr>
          <p:nvPr>
            <p:ph type="dt" sz="half" idx="2"/>
          </p:nvPr>
        </p:nvSpPr>
        <p:spPr>
          <a:xfrm>
            <a:off x="1371600" y="6233160"/>
            <a:ext cx="1752600" cy="32004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DA480A42-1B47-4A74-9A1D-F67E9D003F15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24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3200399" y="6233160"/>
            <a:ext cx="4752393" cy="32004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Slide Number Placeholder 28"/>
          <p:cNvSpPr>
            <a:spLocks noGrp="1"/>
          </p:cNvSpPr>
          <p:nvPr>
            <p:ph type="sldNum" sz="quarter" idx="4"/>
          </p:nvPr>
        </p:nvSpPr>
        <p:spPr>
          <a:xfrm>
            <a:off x="8001000" y="6233160"/>
            <a:ext cx="838200" cy="32004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fld id="{4024F9E6-8BD1-4849-86DE-3CD23B63D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tx2"/>
        </a:buClr>
        <a:buSzPct val="60000"/>
        <a:buFont typeface="Wingdings"/>
        <a:buChar char=""/>
        <a:defRPr kumimoji="0"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tx2"/>
        </a:buClr>
        <a:buSzPct val="70000"/>
        <a:buFont typeface="Wingdings 2"/>
        <a:buChar char="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tx2"/>
        </a:buClr>
        <a:buSzPct val="75000"/>
        <a:buFont typeface="Wingdings"/>
        <a:buChar char="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tx2"/>
        </a:buClr>
        <a:buSzPct val="75000"/>
        <a:buFont typeface="Wingdings"/>
        <a:buChar char="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tx2"/>
        </a:buClr>
        <a:buSzPct val="65000"/>
        <a:buFont typeface="Wingdings"/>
        <a:buChar char="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認識 </a:t>
            </a:r>
            <a:r>
              <a:rPr lang="en-US" altLang="zh-TW" dirty="0"/>
              <a:t>C2C </a:t>
            </a:r>
            <a:r>
              <a:rPr lang="zh-TW" altLang="en-US" dirty="0"/>
              <a:t>電子商務</a:t>
            </a:r>
            <a:endParaRPr lang="zh-TW" altLang="zh-TW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林明華</a:t>
            </a:r>
          </a:p>
        </p:txBody>
      </p:sp>
    </p:spTree>
    <p:extLst>
      <p:ext uri="{BB962C8B-B14F-4D97-AF65-F5344CB8AC3E}">
        <p14:creationId xmlns:p14="http://schemas.microsoft.com/office/powerpoint/2010/main" val="111187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電子商務的特性 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/>
              <a:t>交易不受時空限制</a:t>
            </a:r>
          </a:p>
          <a:p>
            <a:r>
              <a:rPr lang="zh-TW" altLang="en-US"/>
              <a:t>可擴大銷售範圍</a:t>
            </a:r>
          </a:p>
          <a:p>
            <a:r>
              <a:rPr lang="zh-TW" altLang="en-US"/>
              <a:t>可降低營運成本</a:t>
            </a:r>
          </a:p>
          <a:p>
            <a:r>
              <a:rPr lang="zh-TW" altLang="en-US"/>
              <a:t>較易進行個人化行銷</a:t>
            </a:r>
            <a:endParaRPr lang="zh-TW" altLang="zh-TW"/>
          </a:p>
          <a:p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44491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C2C</a:t>
            </a:r>
            <a:r>
              <a:rPr lang="zh-TW" altLang="en-US"/>
              <a:t>電子商務簡介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/>
              <a:t>消費者之間透過網際網路，買賣或交換物品的商業活動</a:t>
            </a:r>
          </a:p>
          <a:p>
            <a:r>
              <a:rPr lang="zh-TW" altLang="en-US"/>
              <a:t>消費者可參與競價或選擇直接購買</a:t>
            </a:r>
          </a:p>
          <a:p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96350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國內</a:t>
            </a:r>
            <a:r>
              <a:rPr lang="en-US" altLang="zh-TW"/>
              <a:t>C2C</a:t>
            </a:r>
            <a:r>
              <a:rPr lang="zh-TW" altLang="en-US"/>
              <a:t>網站之使用率</a:t>
            </a:r>
          </a:p>
        </p:txBody>
      </p:sp>
      <p:graphicFrame>
        <p:nvGraphicFramePr>
          <p:cNvPr id="2" name="圖表 1"/>
          <p:cNvGraphicFramePr/>
          <p:nvPr>
            <p:extLst>
              <p:ext uri="{D42A27DB-BD31-4B8C-83A1-F6EECF244321}">
                <p14:modId xmlns:p14="http://schemas.microsoft.com/office/powerpoint/2010/main" val="3460441486"/>
              </p:ext>
            </p:extLst>
          </p:nvPr>
        </p:nvGraphicFramePr>
        <p:xfrm>
          <a:off x="467544" y="1628800"/>
          <a:ext cx="8424936" cy="5076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81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C2C</a:t>
            </a:r>
            <a:r>
              <a:rPr lang="zh-TW" altLang="en-US"/>
              <a:t>交易架構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透過</a:t>
            </a:r>
            <a:r>
              <a:rPr lang="en-US" altLang="zh-TW" dirty="0"/>
              <a:t>C2C</a:t>
            </a:r>
            <a:r>
              <a:rPr lang="zh-TW" altLang="en-US" dirty="0"/>
              <a:t>網站讓賣家刊登物品，再由買購買</a:t>
            </a:r>
          </a:p>
        </p:txBody>
      </p:sp>
      <p:pic>
        <p:nvPicPr>
          <p:cNvPr id="65540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8960"/>
            <a:ext cx="5291783" cy="3380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403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C2C</a:t>
            </a:r>
            <a:r>
              <a:rPr lang="zh-TW" altLang="en-US"/>
              <a:t>經營模式</a:t>
            </a:r>
            <a:endParaRPr lang="zh-TW" altLang="zh-TW"/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/>
              <a:t>代表性經營模式：網路拍賣</a:t>
            </a:r>
          </a:p>
          <a:p>
            <a:r>
              <a:rPr lang="zh-TW" altLang="en-US"/>
              <a:t>主要的營收來源：商品刊登費、交易手續費、廣告費</a:t>
            </a:r>
          </a:p>
          <a:p>
            <a:endParaRPr lang="zh-TW" altLang="zh-TW"/>
          </a:p>
        </p:txBody>
      </p:sp>
      <p:pic>
        <p:nvPicPr>
          <p:cNvPr id="67588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61048"/>
            <a:ext cx="6805613" cy="2420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01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4000"/>
              <a:t>C2C</a:t>
            </a:r>
            <a:r>
              <a:rPr lang="zh-TW" altLang="en-US" sz="4000"/>
              <a:t>成功案例探討－</a:t>
            </a:r>
            <a:r>
              <a:rPr lang="en-US" altLang="zh-TW" sz="4000"/>
              <a:t>Yahoo!</a:t>
            </a:r>
            <a:r>
              <a:rPr lang="zh-TW" altLang="en-US" sz="4000"/>
              <a:t>奇摩拍賣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/>
              <a:t>實施交易安全保障制度</a:t>
            </a:r>
          </a:p>
          <a:p>
            <a:r>
              <a:rPr lang="zh-TW" altLang="en-US"/>
              <a:t>偵查違規拍賣商品</a:t>
            </a:r>
          </a:p>
          <a:p>
            <a:r>
              <a:rPr lang="zh-TW" altLang="en-US"/>
              <a:t>提供公益拍賣服務</a:t>
            </a:r>
          </a:p>
          <a:p>
            <a:r>
              <a:rPr lang="zh-TW" altLang="en-US"/>
              <a:t>深耕拍賣社群</a:t>
            </a:r>
          </a:p>
          <a:p>
            <a:r>
              <a:rPr lang="zh-TW" altLang="en-US"/>
              <a:t>廣納會員建議</a:t>
            </a:r>
          </a:p>
        </p:txBody>
      </p:sp>
    </p:spTree>
    <p:extLst>
      <p:ext uri="{BB962C8B-B14F-4D97-AF65-F5344CB8AC3E}">
        <p14:creationId xmlns:p14="http://schemas.microsoft.com/office/powerpoint/2010/main" val="11740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問題與意見</a:t>
            </a:r>
            <a:endParaRPr lang="zh-TW" altLang="zh-TW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謝謝觀賞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15816767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amworkPresentation2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2F48DDA-670E-47C6-BFA4-703C1578A3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TeamworkPresentation2</Template>
  <TotalTime>3</TotalTime>
  <Words>132</Words>
  <Application>Microsoft Office PowerPoint</Application>
  <PresentationFormat>如螢幕大小 (4:3)</PresentationFormat>
  <Paragraphs>28</Paragraphs>
  <Slides>8</Slides>
  <Notes>4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TeamworkPresentation2</vt:lpstr>
      <vt:lpstr>認識 C2C 電子商務</vt:lpstr>
      <vt:lpstr>電子商務的特性 </vt:lpstr>
      <vt:lpstr>C2C電子商務簡介</vt:lpstr>
      <vt:lpstr>國內C2C網站之使用率</vt:lpstr>
      <vt:lpstr>C2C交易架構</vt:lpstr>
      <vt:lpstr>C2C經營模式</vt:lpstr>
      <vt:lpstr>C2C成功案例探討－Yahoo!奇摩拍賣 </vt:lpstr>
      <vt:lpstr>問題與意見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認識 C2C 電子商務</dc:title>
  <dc:creator>user</dc:creator>
  <cp:keywords/>
  <cp:lastModifiedBy>user</cp:lastModifiedBy>
  <cp:revision>1</cp:revision>
  <dcterms:created xsi:type="dcterms:W3CDTF">2012-04-30T08:12:22Z</dcterms:created>
  <dcterms:modified xsi:type="dcterms:W3CDTF">2012-04-30T08:15:37Z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TC102282709990</vt:lpwstr>
  </property>
</Properties>
</file>